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6" r:id="rId29"/>
    <p:sldId id="285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998" y="-7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4737A3F-A2E4-4DBC-AC2E-6ADC14360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941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9BAFD40-0101-4E1F-8F70-2A0D63B73500}" type="slidenum">
              <a:rPr lang="en-US" smtClean="0"/>
              <a:pPr eaLnBrk="1" hangingPunct="1"/>
              <a:t>3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1700" y="4376738"/>
            <a:ext cx="5041900" cy="4075112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2DD3183-27AA-4CA5-B129-7AC959828748}" type="slidenum">
              <a:rPr lang="en-US" smtClean="0"/>
              <a:pPr eaLnBrk="1" hangingPunct="1"/>
              <a:t>4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1700" y="4376738"/>
            <a:ext cx="5041900" cy="4075112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D79EADC-15DD-4FF4-99CB-F54EE54AAF1F}" type="slidenum">
              <a:rPr lang="en-US" smtClean="0"/>
              <a:pPr eaLnBrk="1" hangingPunct="1"/>
              <a:t>6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1700" y="4376738"/>
            <a:ext cx="5041900" cy="4075112"/>
          </a:xfrm>
          <a:noFill/>
        </p:spPr>
        <p:txBody>
          <a:bodyPr/>
          <a:lstStyle/>
          <a:p>
            <a:pPr eaLnBrk="1" hangingPunct="1"/>
            <a:r>
              <a:rPr lang="en-US" altLang="en-US" smtClean="0"/>
              <a:t>Point out that DNA is a double-helix.  This was discovered in the 1950’s… So we haven’t even know the structure of DNA for 50 years yet.</a:t>
            </a:r>
          </a:p>
          <a:p>
            <a:pPr eaLnBrk="1" hangingPunct="1"/>
            <a:endParaRPr lang="en-US" altLang="en-US" smtClean="0"/>
          </a:p>
          <a:p>
            <a:pPr eaLnBrk="1" hangingPunct="1"/>
            <a:r>
              <a:rPr lang="en-US" altLang="en-US" smtClean="0"/>
              <a:t>Show how the DNA bases pair together.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92BBD-1ADC-4A52-87A6-CA2F0AF298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463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78934-94AF-4EB8-9675-5039C5260A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492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D1CC3-3D39-42C9-98B4-B038268E88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486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77564-370B-434D-9040-0F010D77E0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8569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54388-38E1-4A29-848A-B47F83EAD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93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A3089-C629-45ED-8B75-DFF187D3A9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797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15D54-F08A-4101-A23D-8D4EFECA0D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588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9D985-8AD3-4CE5-A561-F22C94C94D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852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14497-64E4-4AED-8E9A-FE82E198F1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709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1AFBB-1BAB-41A2-B68B-9398C3690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1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3EB87-FF27-4F5F-B885-47DE7A6EFB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120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11614-BE5C-467E-8735-8C7C7C052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635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7CE2A-463F-47BD-9A89-3D186DC5D0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273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E489A91-3B89-4C7A-B8A4-17C5DF55C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medweb.bham.ac.uk/easdec/prevention/images/salt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gi.doe.gov/whoweare/llnl_jgi_decoding.ht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hyperlink" Target="../Documenti/animazioni/DNA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336925" y="4984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752600" y="609600"/>
            <a:ext cx="57769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4800">
                <a:latin typeface="Comic Sans MS" pitchFamily="66" charset="0"/>
              </a:rPr>
              <a:t>DNA in My Food???</a:t>
            </a:r>
            <a:endParaRPr lang="en-US" altLang="en-US" sz="4800">
              <a:latin typeface="Times New Roman" pitchFamily="18" charset="0"/>
            </a:endParaRPr>
          </a:p>
          <a:p>
            <a:endParaRPr lang="en-US" altLang="en-US" sz="4800">
              <a:latin typeface="Times New Roman" pitchFamily="18" charset="0"/>
            </a:endParaRPr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816100" y="1600200"/>
          <a:ext cx="5573713" cy="433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Image" r:id="rId3" imgW="3530159" imgH="2742857" progId="Photoshop.Image.6">
                  <p:embed/>
                </p:oleObj>
              </mc:Choice>
              <mc:Fallback>
                <p:oleObj name="Image" r:id="rId3" imgW="3530159" imgH="2742857" progId="Photoshop.Image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1600200"/>
                        <a:ext cx="5573713" cy="433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6096000"/>
            <a:ext cx="9144000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/>
              <a:t>Original by Eva McLanahan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400"/>
              <a:t>Modified by Georgia Agriculture Education Curriculum Office- July 2004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3276600" y="228600"/>
            <a:ext cx="25511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3600">
                <a:latin typeface="Comic Sans MS" pitchFamily="66" charset="0"/>
              </a:rPr>
              <a:t>DNA FACT</a:t>
            </a:r>
            <a:endParaRPr lang="en-US" altLang="en-US" sz="3200">
              <a:latin typeface="Comic Sans MS" pitchFamily="66" charset="0"/>
            </a:endParaRPr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882650"/>
            <a:ext cx="7210425" cy="539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artoon of DNA stretching from Earth to Moon and back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2743200"/>
            <a:ext cx="8001000" cy="3586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811588" y="228600"/>
            <a:ext cx="1520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3600">
                <a:latin typeface="Comic Sans MS" pitchFamily="66" charset="0"/>
              </a:rPr>
              <a:t>FACT:</a:t>
            </a:r>
            <a:endParaRPr lang="en-US" altLang="en-US" sz="3200">
              <a:latin typeface="Comic Sans MS" pitchFamily="66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28600" y="914400"/>
            <a:ext cx="8626475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>
                <a:latin typeface="Comic Sans MS" pitchFamily="66" charset="0"/>
              </a:rPr>
              <a:t>You have about 9 million kilometres of DNA. That's enough to reach to the moon and back 13 times! </a:t>
            </a:r>
            <a:endParaRPr lang="en-US" altLang="en-US" sz="3200">
              <a:latin typeface="Times New Roman" pitchFamily="18" charset="0"/>
            </a:endParaRPr>
          </a:p>
          <a:p>
            <a:pPr algn="ctr"/>
            <a:endParaRPr lang="en-US" altLang="en-US" sz="3200">
              <a:latin typeface="Times New Roman" pitchFamily="18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7620000" y="6372225"/>
            <a:ext cx="1397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Introduction</a:t>
            </a:r>
            <a:endParaRPr lang="en-US" altLang="en-US" sz="1600">
              <a:latin typeface="Times New Roman" pitchFamily="18" charset="0"/>
            </a:endParaRPr>
          </a:p>
        </p:txBody>
      </p:sp>
      <p:sp useBgFill="1">
        <p:nvSpPr>
          <p:cNvPr id="17415" name="Rectangle 7"/>
          <p:cNvSpPr>
            <a:spLocks noChangeArrowheads="1"/>
          </p:cNvSpPr>
          <p:nvPr/>
        </p:nvSpPr>
        <p:spPr bwMode="auto">
          <a:xfrm>
            <a:off x="3352800" y="914400"/>
            <a:ext cx="1600200" cy="5334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17416" name="Rectangle 8"/>
          <p:cNvSpPr>
            <a:spLocks noChangeArrowheads="1"/>
          </p:cNvSpPr>
          <p:nvPr/>
        </p:nvSpPr>
        <p:spPr bwMode="auto">
          <a:xfrm>
            <a:off x="4191000" y="1905000"/>
            <a:ext cx="533400" cy="5334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57200" y="838200"/>
            <a:ext cx="83058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it-IT" sz="3200" dirty="0">
                <a:solidFill>
                  <a:srgbClr val="000000"/>
                </a:solidFill>
                <a:latin typeface="Comic Sans MS" pitchFamily="66" charset="0"/>
                <a:cs typeface="Arial" charset="0"/>
              </a:rPr>
              <a:t>Strands of DNA are so tiny, you could fit about 5 million strands through the eye of a needle.</a:t>
            </a:r>
            <a:r>
              <a:rPr lang="it-IT" sz="3200" dirty="0">
                <a:latin typeface="Comic Sans MS" pitchFamily="66" charset="0"/>
              </a:rPr>
              <a:t> 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811588" y="228600"/>
            <a:ext cx="1520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3600">
                <a:latin typeface="Comic Sans MS" pitchFamily="66" charset="0"/>
              </a:rPr>
              <a:t>FACT:</a:t>
            </a:r>
            <a:endParaRPr lang="en-US" altLang="en-US" sz="3200">
              <a:latin typeface="Comic Sans MS" pitchFamily="66" charset="0"/>
            </a:endParaRPr>
          </a:p>
        </p:txBody>
      </p:sp>
      <p:sp useBgFill="1">
        <p:nvSpPr>
          <p:cNvPr id="18436" name="Rectangle 4"/>
          <p:cNvSpPr>
            <a:spLocks noChangeArrowheads="1"/>
          </p:cNvSpPr>
          <p:nvPr/>
        </p:nvSpPr>
        <p:spPr bwMode="auto">
          <a:xfrm>
            <a:off x="1600200" y="1371600"/>
            <a:ext cx="1752600" cy="4572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2757488"/>
            <a:ext cx="4595812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57200" y="838200"/>
            <a:ext cx="83058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dirty="0">
                <a:latin typeface="Comic Sans MS" pitchFamily="66" charset="0"/>
              </a:rPr>
              <a:t>Each cell in your body contains 3 billion letters in the DNA: they would fill a stack of paperback books 200 </a:t>
            </a:r>
            <a:r>
              <a:rPr lang="en-US" sz="3200" dirty="0" err="1">
                <a:latin typeface="Comic Sans MS" pitchFamily="66" charset="0"/>
              </a:rPr>
              <a:t>ft</a:t>
            </a:r>
            <a:r>
              <a:rPr lang="en-US" sz="3200" dirty="0">
                <a:latin typeface="Comic Sans MS" pitchFamily="66" charset="0"/>
              </a:rPr>
              <a:t> high. 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811588" y="228600"/>
            <a:ext cx="1520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3600">
                <a:latin typeface="Comic Sans MS" pitchFamily="66" charset="0"/>
              </a:rPr>
              <a:t>FACT:</a:t>
            </a:r>
            <a:endParaRPr lang="en-US" altLang="en-US" sz="3200">
              <a:latin typeface="Comic Sans MS" pitchFamily="66" charset="0"/>
            </a:endParaRPr>
          </a:p>
        </p:txBody>
      </p:sp>
      <p:sp useBgFill="1">
        <p:nvSpPr>
          <p:cNvPr id="19460" name="Rectangle 4"/>
          <p:cNvSpPr>
            <a:spLocks noChangeArrowheads="1"/>
          </p:cNvSpPr>
          <p:nvPr/>
        </p:nvSpPr>
        <p:spPr bwMode="auto">
          <a:xfrm>
            <a:off x="4343400" y="1905000"/>
            <a:ext cx="1295400" cy="4572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4341" name="Picture 5" descr="book-stack-an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2882900"/>
            <a:ext cx="4248150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13175" y="228600"/>
            <a:ext cx="1520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3600">
                <a:latin typeface="Comic Sans MS" pitchFamily="66" charset="0"/>
              </a:rPr>
              <a:t>FACT:</a:t>
            </a:r>
            <a:endParaRPr lang="en-US" altLang="en-US" sz="3200">
              <a:latin typeface="Comic Sans MS" pitchFamily="66" charset="0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52400" y="838200"/>
            <a:ext cx="891540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dirty="0">
                <a:latin typeface="Comic Sans MS" pitchFamily="66" charset="0"/>
              </a:rPr>
              <a:t>Each cell contains 9 feet of DNA.  In an average meal, you eat approximately 55,000,000 cells or </a:t>
            </a:r>
          </a:p>
          <a:p>
            <a:pPr algn="ctr"/>
            <a:r>
              <a:rPr lang="en-US" altLang="en-US" sz="3200" dirty="0">
                <a:latin typeface="Comic Sans MS" pitchFamily="66" charset="0"/>
              </a:rPr>
              <a:t>about 93,205 miles of DNA.</a:t>
            </a:r>
            <a:endParaRPr lang="en-US" altLang="en-US" sz="3200" dirty="0">
              <a:latin typeface="Times New Roman" pitchFamily="18" charset="0"/>
            </a:endParaRPr>
          </a:p>
          <a:p>
            <a:pPr algn="ctr"/>
            <a:endParaRPr lang="en-US" altLang="en-US" sz="3200" dirty="0">
              <a:latin typeface="Times New Roman" pitchFamily="18" charset="0"/>
            </a:endParaRPr>
          </a:p>
        </p:txBody>
      </p:sp>
      <p:grpSp>
        <p:nvGrpSpPr>
          <p:cNvPr id="15365" name="Group 5"/>
          <p:cNvGrpSpPr>
            <a:grpSpLocks/>
          </p:cNvGrpSpPr>
          <p:nvPr/>
        </p:nvGrpSpPr>
        <p:grpSpPr bwMode="auto">
          <a:xfrm>
            <a:off x="1905000" y="2895600"/>
            <a:ext cx="7112000" cy="3813175"/>
            <a:chOff x="1200" y="1824"/>
            <a:chExt cx="4480" cy="2402"/>
          </a:xfrm>
        </p:grpSpPr>
        <p:sp>
          <p:nvSpPr>
            <p:cNvPr id="15369" name="Text Box 6"/>
            <p:cNvSpPr txBox="1">
              <a:spLocks noChangeArrowheads="1"/>
            </p:cNvSpPr>
            <p:nvPr/>
          </p:nvSpPr>
          <p:spPr bwMode="auto">
            <a:xfrm>
              <a:off x="4800" y="4014"/>
              <a:ext cx="8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US" altLang="en-US" sz="1600">
                  <a:latin typeface="Comic Sans MS" pitchFamily="66" charset="0"/>
                </a:rPr>
                <a:t>Introduction</a:t>
              </a:r>
              <a:endParaRPr lang="en-US" altLang="en-US" sz="1600">
                <a:latin typeface="Times New Roman" pitchFamily="18" charset="0"/>
              </a:endParaRPr>
            </a:p>
          </p:txBody>
        </p:sp>
        <p:graphicFrame>
          <p:nvGraphicFramePr>
            <p:cNvPr id="15370" name="Object 7"/>
            <p:cNvGraphicFramePr>
              <a:graphicFrameLocks noChangeAspect="1"/>
            </p:cNvGraphicFramePr>
            <p:nvPr/>
          </p:nvGraphicFramePr>
          <p:xfrm>
            <a:off x="1200" y="1824"/>
            <a:ext cx="3564" cy="2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73" name="Immagine bitmap" r:id="rId4" imgW="3753374" imgH="2429214" progId="Paint.Picture">
                    <p:embed/>
                  </p:oleObj>
                </mc:Choice>
                <mc:Fallback>
                  <p:oleObj name="Immagine bitmap" r:id="rId4" imgW="3753374" imgH="2429214" progId="Paint.Picture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0" y="1824"/>
                          <a:ext cx="3564" cy="2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5371" name="Picture 8" descr="dna-sm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30253">
              <a:off x="1872" y="1920"/>
              <a:ext cx="280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 useBgFill="1">
        <p:nvSpPr>
          <p:cNvPr id="20489" name="Rectangle 9"/>
          <p:cNvSpPr>
            <a:spLocks noChangeArrowheads="1"/>
          </p:cNvSpPr>
          <p:nvPr/>
        </p:nvSpPr>
        <p:spPr bwMode="auto">
          <a:xfrm>
            <a:off x="4267200" y="838200"/>
            <a:ext cx="1295400" cy="5334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20490" name="Rectangle 10"/>
          <p:cNvSpPr>
            <a:spLocks noChangeArrowheads="1"/>
          </p:cNvSpPr>
          <p:nvPr/>
        </p:nvSpPr>
        <p:spPr bwMode="auto">
          <a:xfrm>
            <a:off x="2667000" y="1828800"/>
            <a:ext cx="2362200" cy="5334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20491" name="Rectangle 11"/>
          <p:cNvSpPr>
            <a:spLocks noChangeArrowheads="1"/>
          </p:cNvSpPr>
          <p:nvPr/>
        </p:nvSpPr>
        <p:spPr bwMode="auto">
          <a:xfrm>
            <a:off x="3048000" y="2286000"/>
            <a:ext cx="1524000" cy="5334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 animBg="1"/>
      <p:bldP spid="20490" grpId="0" animBg="1"/>
      <p:bldP spid="2049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362200" y="2473325"/>
            <a:ext cx="43989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4400" dirty="0">
                <a:latin typeface="Comic Sans MS" pitchFamily="66" charset="0"/>
              </a:rPr>
              <a:t>DNA Extraction</a:t>
            </a:r>
            <a:endParaRPr lang="en-US" altLang="en-US" sz="2400" dirty="0">
              <a:latin typeface="Times New Roman" pitchFamily="18" charset="0"/>
            </a:endParaRPr>
          </a:p>
        </p:txBody>
      </p:sp>
      <p:pic>
        <p:nvPicPr>
          <p:cNvPr id="16388" name="Picture 4" descr="Gilr extracting DN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3200" y="3429000"/>
            <a:ext cx="3657600" cy="3133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har_thinking_d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1524000"/>
            <a:ext cx="1474787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810000"/>
            <a:ext cx="7696200" cy="27432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omic Sans MS" pitchFamily="66" charset="0"/>
              </a:rPr>
              <a:t>The scientist must be able to separate DNA from the unwanted substances of the cell gently enough so that the DNA does not denature (break up).</a:t>
            </a:r>
            <a:endParaRPr lang="en-US" altLang="en-US" dirty="0" smtClean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1828800"/>
            <a:ext cx="76962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en-US" sz="3200">
                <a:latin typeface="Comic Sans MS" pitchFamily="66" charset="0"/>
              </a:rPr>
              <a:t>The process of extracting DNA from a cell is the first step for many laboratory procedures in biotechnology.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762000"/>
            <a:ext cx="7696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en-US" sz="3200">
                <a:latin typeface="Comic Sans MS" pitchFamily="66" charset="0"/>
              </a:rPr>
              <a:t>DNA is present in the cells of all living organisms.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2" grpId="0"/>
      <p:bldP spid="225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90800" y="838200"/>
            <a:ext cx="6553200" cy="22098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You will prepare a solution of banana treated with salt, distilled water, and dish soap (detergent).</a:t>
            </a:r>
          </a:p>
        </p:txBody>
      </p:sp>
      <p:pic>
        <p:nvPicPr>
          <p:cNvPr id="18435" name="Picture 4" descr="sal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27432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514600" y="3200400"/>
            <a:ext cx="65532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en-US" sz="3200" u="sng">
                <a:latin typeface="Comic Sans MS" pitchFamily="66" charset="0"/>
              </a:rPr>
              <a:t>Read</a:t>
            </a:r>
            <a:r>
              <a:rPr lang="en-US" altLang="en-US" sz="3200">
                <a:latin typeface="Comic Sans MS" pitchFamily="66" charset="0"/>
              </a:rPr>
              <a:t> the introduction on your lab to determine what is the purpose of the detergent and the salt!!</a:t>
            </a:r>
            <a:endParaRPr lang="en-US" altLang="en-US" sz="3200"/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9938"/>
            <a:ext cx="2667000" cy="232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/>
      <p:bldP spid="235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  <a:br>
              <a:rPr lang="en-US" altLang="en-US" smtClean="0">
                <a:latin typeface="Comic Sans MS" pitchFamily="66" charset="0"/>
              </a:rPr>
            </a:br>
            <a:r>
              <a:rPr lang="en-US" altLang="en-US" sz="2800" smtClean="0">
                <a:latin typeface="Comic Sans MS" pitchFamily="66" charset="0"/>
              </a:rPr>
              <a:t>Step 1</a:t>
            </a:r>
            <a:endParaRPr lang="en-US" alt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981200"/>
            <a:ext cx="3810000" cy="41148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latin typeface="Comic Sans MS" pitchFamily="66" charset="0"/>
              </a:rPr>
              <a:t>In a blender, mix two bananas with one cup (250ml) of distilled water.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28600" y="6389688"/>
            <a:ext cx="1717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DNA Extraction</a:t>
            </a:r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1946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447800"/>
            <a:ext cx="2819400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4337050"/>
            <a:ext cx="2770187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  <a:br>
              <a:rPr lang="en-US" altLang="en-US" smtClean="0">
                <a:latin typeface="Comic Sans MS" pitchFamily="66" charset="0"/>
              </a:rPr>
            </a:br>
            <a:r>
              <a:rPr lang="en-US" altLang="en-US" sz="2800" smtClean="0">
                <a:latin typeface="Comic Sans MS" pitchFamily="66" charset="0"/>
              </a:rPr>
              <a:t>Step 1 (cont.)</a:t>
            </a:r>
            <a:endParaRPr lang="en-US" altLang="en-US" sz="28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>
                <a:latin typeface="Comic Sans MS" pitchFamily="66" charset="0"/>
              </a:rPr>
              <a:t>Blend for 15-20 seconds, until the solution is a mixture.</a:t>
            </a:r>
            <a:r>
              <a:rPr lang="en-US" altLang="en-US" sz="2800" smtClean="0"/>
              <a:t> </a:t>
            </a:r>
          </a:p>
          <a:p>
            <a:pPr eaLnBrk="1" hangingPunct="1"/>
            <a:endParaRPr lang="en-US" altLang="en-US" sz="2800" smtClean="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7315200" y="6372225"/>
            <a:ext cx="1717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DNA Extraction</a:t>
            </a:r>
            <a:endParaRPr lang="en-US" altLang="en-US" sz="1600">
              <a:latin typeface="Times New Roman" pitchFamily="18" charset="0"/>
            </a:endParaRPr>
          </a:p>
        </p:txBody>
      </p:sp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905000"/>
            <a:ext cx="289083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1park2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828800"/>
            <a:ext cx="6400800" cy="5013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4343400" y="228600"/>
            <a:ext cx="4648200" cy="4267200"/>
          </a:xfrm>
          <a:prstGeom prst="cloudCallout">
            <a:avLst>
              <a:gd name="adj1" fmla="val -73463"/>
              <a:gd name="adj2" fmla="val 4611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/>
            <a:endParaRPr lang="en-US" altLang="en-US" sz="4400">
              <a:latin typeface="Comic Sans MS" pitchFamily="66" charset="0"/>
            </a:endParaRPr>
          </a:p>
          <a:p>
            <a:pPr algn="ctr" eaLnBrk="0" hangingPunct="0"/>
            <a:r>
              <a:rPr lang="en-US" altLang="en-US" sz="4400">
                <a:latin typeface="Comic Sans MS" pitchFamily="66" charset="0"/>
              </a:rPr>
              <a:t>What is DNA ? </a:t>
            </a:r>
            <a:endParaRPr lang="en-US" altLang="en-US" sz="2400">
              <a:latin typeface="Times New Roman" pitchFamily="18" charset="0"/>
            </a:endParaRPr>
          </a:p>
          <a:p>
            <a:pPr algn="ctr" eaLnBrk="0" hangingPunct="0"/>
            <a:endParaRPr lang="it-IT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  <a:br>
              <a:rPr lang="en-US" altLang="en-US" smtClean="0">
                <a:latin typeface="Comic Sans MS" pitchFamily="66" charset="0"/>
              </a:rPr>
            </a:br>
            <a:r>
              <a:rPr lang="en-US" altLang="en-US" smtClean="0">
                <a:latin typeface="Comic Sans MS" pitchFamily="66" charset="0"/>
              </a:rPr>
              <a:t> </a:t>
            </a:r>
            <a:r>
              <a:rPr lang="en-US" altLang="en-US" sz="2800" smtClean="0">
                <a:latin typeface="Comic Sans MS" pitchFamily="66" charset="0"/>
              </a:rPr>
              <a:t>Step 2</a:t>
            </a:r>
            <a:endParaRPr lang="en-US" altLang="en-US" sz="28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981200"/>
            <a:ext cx="3962400" cy="41148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latin typeface="Comic Sans MS" pitchFamily="66" charset="0"/>
              </a:rPr>
              <a:t>In one of the cups, make a solution consisting of </a:t>
            </a:r>
            <a:r>
              <a:rPr lang="en-US" altLang="en-US" sz="2800" smtClean="0">
                <a:solidFill>
                  <a:srgbClr val="FF0000"/>
                </a:solidFill>
                <a:latin typeface="Comic Sans MS" pitchFamily="66" charset="0"/>
              </a:rPr>
              <a:t>1 teaspoon of detergent</a:t>
            </a:r>
            <a:r>
              <a:rPr lang="en-US" altLang="en-US" sz="2800" smtClean="0">
                <a:latin typeface="Comic Sans MS" pitchFamily="66" charset="0"/>
              </a:rPr>
              <a:t> and </a:t>
            </a:r>
            <a:r>
              <a:rPr lang="en-US" altLang="en-US" sz="2800" smtClean="0">
                <a:solidFill>
                  <a:srgbClr val="0000FF"/>
                </a:solidFill>
                <a:latin typeface="Comic Sans MS" pitchFamily="66" charset="0"/>
              </a:rPr>
              <a:t>two pinches of table salt</a:t>
            </a:r>
            <a:r>
              <a:rPr lang="en-US" altLang="en-US" sz="2800" smtClean="0">
                <a:latin typeface="Comic Sans MS" pitchFamily="66" charset="0"/>
              </a:rPr>
              <a:t>. 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52400" y="6389688"/>
            <a:ext cx="1717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DNA Extraction</a:t>
            </a:r>
            <a:endParaRPr lang="en-US" altLang="en-US" sz="1600">
              <a:latin typeface="Times New Roman" pitchFamily="18" charset="0"/>
            </a:endParaRPr>
          </a:p>
        </p:txBody>
      </p:sp>
      <p:pic>
        <p:nvPicPr>
          <p:cNvPr id="2150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038600"/>
            <a:ext cx="2474913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524000"/>
            <a:ext cx="2438400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  <a:br>
              <a:rPr lang="en-US" altLang="en-US" smtClean="0">
                <a:latin typeface="Comic Sans MS" pitchFamily="66" charset="0"/>
              </a:rPr>
            </a:br>
            <a:r>
              <a:rPr lang="en-US" altLang="en-US" smtClean="0">
                <a:latin typeface="Comic Sans MS" pitchFamily="66" charset="0"/>
              </a:rPr>
              <a:t> </a:t>
            </a:r>
            <a:r>
              <a:rPr lang="en-US" altLang="en-US" sz="2800" smtClean="0">
                <a:latin typeface="Comic Sans MS" pitchFamily="66" charset="0"/>
              </a:rPr>
              <a:t>Step 2 (cont.)</a:t>
            </a:r>
            <a:endParaRPr lang="en-US" altLang="en-US" sz="28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4572000" cy="41148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solidFill>
                  <a:srgbClr val="FF0000"/>
                </a:solidFill>
                <a:latin typeface="Comic Sans MS" pitchFamily="66" charset="0"/>
              </a:rPr>
              <a:t>Add 20 ml (4 teaspoons) of distilled water</a:t>
            </a:r>
            <a:r>
              <a:rPr lang="en-US" altLang="en-US" sz="2800" smtClean="0">
                <a:latin typeface="Comic Sans MS" pitchFamily="66" charset="0"/>
              </a:rPr>
              <a:t>.  </a:t>
            </a:r>
            <a:r>
              <a:rPr lang="en-US" altLang="en-US" sz="2800" smtClean="0">
                <a:solidFill>
                  <a:srgbClr val="0000FF"/>
                </a:solidFill>
                <a:latin typeface="Comic Sans MS" pitchFamily="66" charset="0"/>
              </a:rPr>
              <a:t>Dissolve</a:t>
            </a:r>
            <a:r>
              <a:rPr lang="en-US" altLang="en-US" sz="2800" smtClean="0">
                <a:latin typeface="Comic Sans MS" pitchFamily="66" charset="0"/>
              </a:rPr>
              <a:t> the salt and detergent by stirring slowly with the plastic spoon to </a:t>
            </a:r>
            <a:r>
              <a:rPr lang="en-US" altLang="en-US" sz="2800" smtClean="0">
                <a:solidFill>
                  <a:srgbClr val="FF0000"/>
                </a:solidFill>
                <a:latin typeface="Comic Sans MS" pitchFamily="66" charset="0"/>
              </a:rPr>
              <a:t>avoid foaming</a:t>
            </a:r>
            <a:r>
              <a:rPr lang="en-US" altLang="en-US" sz="2800" smtClean="0">
                <a:latin typeface="Comic Sans MS" pitchFamily="66" charset="0"/>
              </a:rPr>
              <a:t>.</a:t>
            </a:r>
            <a:r>
              <a:rPr lang="en-US" altLang="en-US" sz="2800" smtClean="0"/>
              <a:t> 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7315200" y="6389688"/>
            <a:ext cx="1717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DNA Extraction</a:t>
            </a:r>
            <a:endParaRPr lang="en-US" altLang="en-US" sz="1600">
              <a:latin typeface="Times New Roman" pitchFamily="18" charset="0"/>
            </a:endParaRPr>
          </a:p>
        </p:txBody>
      </p:sp>
      <p:pic>
        <p:nvPicPr>
          <p:cNvPr id="2253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33600"/>
            <a:ext cx="3962400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  <a:br>
              <a:rPr lang="en-US" altLang="en-US" smtClean="0">
                <a:latin typeface="Comic Sans MS" pitchFamily="66" charset="0"/>
              </a:rPr>
            </a:br>
            <a:r>
              <a:rPr lang="en-US" altLang="en-US" smtClean="0">
                <a:latin typeface="Comic Sans MS" pitchFamily="66" charset="0"/>
              </a:rPr>
              <a:t> </a:t>
            </a:r>
            <a:r>
              <a:rPr lang="en-US" altLang="en-US" sz="2800" smtClean="0">
                <a:latin typeface="Comic Sans MS" pitchFamily="66" charset="0"/>
              </a:rPr>
              <a:t>Step 3</a:t>
            </a:r>
            <a:endParaRPr lang="en-US" altLang="en-US" sz="28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2057400"/>
            <a:ext cx="3810000" cy="41148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latin typeface="Comic Sans MS" pitchFamily="66" charset="0"/>
              </a:rPr>
              <a:t>To the solution you  just made, add </a:t>
            </a:r>
            <a:r>
              <a:rPr lang="en-US" altLang="en-US" sz="2800" smtClean="0">
                <a:solidFill>
                  <a:srgbClr val="0000FF"/>
                </a:solidFill>
                <a:latin typeface="Comic Sans MS" pitchFamily="66" charset="0"/>
              </a:rPr>
              <a:t>two heaping teaspoons of the banana</a:t>
            </a:r>
            <a:r>
              <a:rPr lang="en-US" altLang="en-US" sz="2800" smtClean="0">
                <a:latin typeface="Comic Sans MS" pitchFamily="66" charset="0"/>
              </a:rPr>
              <a:t> mixture from step 1.  </a:t>
            </a:r>
            <a:r>
              <a:rPr lang="en-US" altLang="en-US" sz="2800" u="sng" smtClean="0">
                <a:latin typeface="Comic Sans MS" pitchFamily="66" charset="0"/>
              </a:rPr>
              <a:t>Mix</a:t>
            </a:r>
            <a:r>
              <a:rPr lang="en-US" altLang="en-US" sz="2800" smtClean="0">
                <a:latin typeface="Comic Sans MS" pitchFamily="66" charset="0"/>
              </a:rPr>
              <a:t> the solution with the spoon for 5-10 minutes. </a:t>
            </a:r>
            <a:r>
              <a:rPr lang="en-US" altLang="en-US" sz="2800" smtClean="0">
                <a:solidFill>
                  <a:srgbClr val="FF0000"/>
                </a:solidFill>
                <a:latin typeface="Comic Sans MS" pitchFamily="66" charset="0"/>
              </a:rPr>
              <a:t>(Avoid Foaming)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315200" y="6389688"/>
            <a:ext cx="1717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DNA Extraction</a:t>
            </a:r>
            <a:endParaRPr lang="en-US" altLang="en-US" sz="1600">
              <a:latin typeface="Times New Roman" pitchFamily="18" charset="0"/>
            </a:endParaRPr>
          </a:p>
        </p:txBody>
      </p:sp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225" y="2019300"/>
            <a:ext cx="3389313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  <a:br>
              <a:rPr lang="en-US" altLang="en-US" smtClean="0">
                <a:latin typeface="Comic Sans MS" pitchFamily="66" charset="0"/>
              </a:rPr>
            </a:br>
            <a:r>
              <a:rPr lang="en-US" altLang="en-US" smtClean="0">
                <a:latin typeface="Comic Sans MS" pitchFamily="66" charset="0"/>
              </a:rPr>
              <a:t> </a:t>
            </a:r>
            <a:r>
              <a:rPr lang="en-US" altLang="en-US" sz="2800" smtClean="0">
                <a:latin typeface="Comic Sans MS" pitchFamily="66" charset="0"/>
              </a:rPr>
              <a:t>Step 4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5029200" cy="41148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latin typeface="Comic Sans MS" pitchFamily="66" charset="0"/>
              </a:rPr>
              <a:t>While one member of your group mixes the banana solution, another member will place a #2 cone coffee filter inside the second plastic cup.  Fold the coffee filter’s edge around the cup so that the filter does not touch the bottom of the cup.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7146925" y="62134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315200" y="6372225"/>
            <a:ext cx="1717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DNA Extraction</a:t>
            </a:r>
            <a:endParaRPr lang="en-US" altLang="en-US" sz="1600">
              <a:latin typeface="Times New Roman" pitchFamily="18" charset="0"/>
            </a:endParaRPr>
          </a:p>
        </p:txBody>
      </p:sp>
      <p:pic>
        <p:nvPicPr>
          <p:cNvPr id="2458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057400"/>
            <a:ext cx="3249613" cy="331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  <a:br>
              <a:rPr lang="en-US" altLang="en-US" smtClean="0">
                <a:latin typeface="Comic Sans MS" pitchFamily="66" charset="0"/>
              </a:rPr>
            </a:br>
            <a:r>
              <a:rPr lang="en-US" altLang="en-US" smtClean="0">
                <a:latin typeface="Comic Sans MS" pitchFamily="66" charset="0"/>
              </a:rPr>
              <a:t> </a:t>
            </a:r>
            <a:r>
              <a:rPr lang="en-US" altLang="en-US" sz="2800" smtClean="0">
                <a:latin typeface="Comic Sans MS" pitchFamily="66" charset="0"/>
              </a:rPr>
              <a:t>Step 5</a:t>
            </a:r>
            <a:endParaRPr lang="en-US" altLang="en-US" sz="28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4267200" cy="41148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solidFill>
                  <a:srgbClr val="FF0000"/>
                </a:solidFill>
                <a:latin typeface="Comic Sans MS" pitchFamily="66" charset="0"/>
              </a:rPr>
              <a:t>Filter</a:t>
            </a:r>
            <a:r>
              <a:rPr lang="en-US" altLang="en-US" sz="2800" smtClean="0">
                <a:latin typeface="Comic Sans MS" pitchFamily="66" charset="0"/>
              </a:rPr>
              <a:t> the mixture by pouring it into the filter and letting the solution drain for several minutes until there is about 5 ml (covers the bottom of the cup) of </a:t>
            </a:r>
            <a:r>
              <a:rPr lang="en-US" altLang="en-US" sz="2800" u="sng" smtClean="0">
                <a:latin typeface="Comic Sans MS" pitchFamily="66" charset="0"/>
              </a:rPr>
              <a:t>filtrate</a:t>
            </a:r>
            <a:r>
              <a:rPr lang="en-US" altLang="en-US" sz="2800" smtClean="0">
                <a:latin typeface="Comic Sans MS" pitchFamily="66" charset="0"/>
              </a:rPr>
              <a:t> to test.</a:t>
            </a:r>
            <a:r>
              <a:rPr lang="en-US" altLang="en-US" sz="2800" smtClean="0"/>
              <a:t> 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7315200" y="6389688"/>
            <a:ext cx="1717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DNA Extraction</a:t>
            </a:r>
            <a:endParaRPr lang="en-US" altLang="en-US" sz="1600">
              <a:latin typeface="Times New Roman" pitchFamily="18" charset="0"/>
            </a:endParaRPr>
          </a:p>
        </p:txBody>
      </p:sp>
      <p:graphicFrame>
        <p:nvGraphicFramePr>
          <p:cNvPr id="25605" name="Object 5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4876800" y="2500313"/>
          <a:ext cx="4038600" cy="295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Image" r:id="rId3" imgW="2744794" imgH="2007766" progId="Photoshop.Image.5">
                  <p:embed/>
                </p:oleObj>
              </mc:Choice>
              <mc:Fallback>
                <p:oleObj name="Image" r:id="rId3" imgW="2744794" imgH="2007766" progId="Photoshop.Image.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2500313"/>
                        <a:ext cx="4038600" cy="295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  <a:br>
              <a:rPr lang="en-US" altLang="en-US" smtClean="0">
                <a:latin typeface="Comic Sans MS" pitchFamily="66" charset="0"/>
              </a:rPr>
            </a:br>
            <a:r>
              <a:rPr lang="en-US" altLang="en-US" smtClean="0">
                <a:latin typeface="Comic Sans MS" pitchFamily="66" charset="0"/>
              </a:rPr>
              <a:t> </a:t>
            </a:r>
            <a:r>
              <a:rPr lang="en-US" altLang="en-US" sz="2800" smtClean="0">
                <a:latin typeface="Comic Sans MS" pitchFamily="66" charset="0"/>
              </a:rPr>
              <a:t>Step 6</a:t>
            </a:r>
            <a:endParaRPr lang="en-US" altLang="en-US" sz="28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3810000" cy="4114800"/>
          </a:xfrm>
        </p:spPr>
        <p:txBody>
          <a:bodyPr/>
          <a:lstStyle/>
          <a:p>
            <a:pPr lvl="2" eaLnBrk="1" hangingPunct="1"/>
            <a:endParaRPr lang="en-US" altLang="en-US" sz="2000" smtClean="0"/>
          </a:p>
          <a:p>
            <a:pPr eaLnBrk="1" hangingPunct="1"/>
            <a:r>
              <a:rPr lang="en-US" altLang="en-US" sz="2800" smtClean="0">
                <a:latin typeface="Comic Sans MS" pitchFamily="66" charset="0"/>
              </a:rPr>
              <a:t>Obtain a test tube of cold isopropyl alcohol or ethanol.</a:t>
            </a:r>
          </a:p>
          <a:p>
            <a:pPr eaLnBrk="1" hangingPunct="1"/>
            <a:endParaRPr lang="en-US" altLang="en-US" sz="2800" smtClean="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7315200" y="6389688"/>
            <a:ext cx="1717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DNA Extraction</a:t>
            </a:r>
            <a:endParaRPr lang="en-US" altLang="en-US" sz="1600">
              <a:latin typeface="Times New Roman" pitchFamily="18" charset="0"/>
            </a:endParaRPr>
          </a:p>
        </p:txBody>
      </p:sp>
      <p:graphicFrame>
        <p:nvGraphicFramePr>
          <p:cNvPr id="26629" name="Object 5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181600" y="2057400"/>
          <a:ext cx="3352800" cy="321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Image" r:id="rId3" imgW="1918814" imgH="1842570" progId="Photoshop.Image.5">
                  <p:embed/>
                </p:oleObj>
              </mc:Choice>
              <mc:Fallback>
                <p:oleObj name="Image" r:id="rId3" imgW="1918814" imgH="1842570" progId="Photoshop.Image.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2057400"/>
                        <a:ext cx="3352800" cy="321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  <a:br>
              <a:rPr lang="en-US" altLang="en-US" smtClean="0">
                <a:latin typeface="Comic Sans MS" pitchFamily="66" charset="0"/>
              </a:rPr>
            </a:br>
            <a:r>
              <a:rPr lang="en-US" altLang="en-US" smtClean="0">
                <a:latin typeface="Comic Sans MS" pitchFamily="66" charset="0"/>
              </a:rPr>
              <a:t> </a:t>
            </a:r>
            <a:r>
              <a:rPr lang="en-US" altLang="en-US" sz="2800" smtClean="0">
                <a:latin typeface="Comic Sans MS" pitchFamily="66" charset="0"/>
              </a:rPr>
              <a:t>Step 7</a:t>
            </a:r>
            <a:endParaRPr lang="en-US" altLang="en-US" sz="28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3810000" cy="4114800"/>
          </a:xfrm>
        </p:spPr>
        <p:txBody>
          <a:bodyPr/>
          <a:lstStyle/>
          <a:p>
            <a:pPr eaLnBrk="1" hangingPunct="1"/>
            <a:endParaRPr lang="en-US" altLang="en-US" sz="2800" smtClean="0">
              <a:latin typeface="Comic Sans MS" pitchFamily="66" charset="0"/>
            </a:endParaRPr>
          </a:p>
          <a:p>
            <a:pPr eaLnBrk="1" hangingPunct="1"/>
            <a:r>
              <a:rPr lang="en-US" altLang="en-US" sz="2800" smtClean="0">
                <a:latin typeface="Comic Sans MS" pitchFamily="66" charset="0"/>
              </a:rPr>
              <a:t>Fill the plastic pipette with banana solution (filtrate). 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273925" y="6389688"/>
            <a:ext cx="1717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DNA Extraction</a:t>
            </a:r>
            <a:endParaRPr lang="en-US" altLang="en-US" sz="1600">
              <a:latin typeface="Times New Roman" pitchFamily="18" charset="0"/>
            </a:endParaRPr>
          </a:p>
        </p:txBody>
      </p:sp>
      <p:graphicFrame>
        <p:nvGraphicFramePr>
          <p:cNvPr id="27653" name="Object 5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137150" y="1684338"/>
          <a:ext cx="3549650" cy="385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5" name="Image" r:id="rId3" imgW="1842570" imgH="1918814" progId="Photoshop.Image.5">
                  <p:embed/>
                </p:oleObj>
              </mc:Choice>
              <mc:Fallback>
                <p:oleObj name="Image" r:id="rId3" imgW="1842570" imgH="1918814" progId="Photoshop.Image.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7150" y="1684338"/>
                        <a:ext cx="3549650" cy="385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  <a:br>
              <a:rPr lang="en-US" altLang="en-US" smtClean="0">
                <a:latin typeface="Comic Sans MS" pitchFamily="66" charset="0"/>
              </a:rPr>
            </a:br>
            <a:r>
              <a:rPr lang="en-US" altLang="en-US" smtClean="0">
                <a:latin typeface="Comic Sans MS" pitchFamily="66" charset="0"/>
              </a:rPr>
              <a:t> </a:t>
            </a:r>
            <a:r>
              <a:rPr lang="en-US" altLang="en-US" sz="2800" smtClean="0">
                <a:latin typeface="Comic Sans MS" pitchFamily="66" charset="0"/>
              </a:rPr>
              <a:t>Step 8</a:t>
            </a:r>
            <a:endParaRPr lang="en-US" altLang="en-US" sz="28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3810000" cy="41148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latin typeface="Comic Sans MS" pitchFamily="66" charset="0"/>
              </a:rPr>
              <a:t>Add the solution to the alcohol.</a:t>
            </a:r>
          </a:p>
          <a:p>
            <a:pPr eaLnBrk="1" hangingPunct="1"/>
            <a:r>
              <a:rPr lang="en-US" altLang="en-US" sz="2800" smtClean="0">
                <a:latin typeface="Comic Sans MS" pitchFamily="66" charset="0"/>
              </a:rPr>
              <a:t>Let the mixture sit for 2 to 3 minutes without disturbing it.  </a:t>
            </a:r>
            <a:r>
              <a:rPr lang="en-US" altLang="en-US" sz="2800" smtClean="0">
                <a:solidFill>
                  <a:srgbClr val="FF0000"/>
                </a:solidFill>
                <a:latin typeface="Comic Sans MS" pitchFamily="66" charset="0"/>
              </a:rPr>
              <a:t>To get good results…DO NOT SHAKE THE TUBE!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7273925" y="6389688"/>
            <a:ext cx="1717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DNA Extraction</a:t>
            </a:r>
          </a:p>
        </p:txBody>
      </p:sp>
      <p:graphicFrame>
        <p:nvGraphicFramePr>
          <p:cNvPr id="28677" name="Object 5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181600" y="2209800"/>
          <a:ext cx="3352800" cy="305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" name="Image" r:id="rId3" imgW="2007766" imgH="1829217" progId="Photoshop.Image.5">
                  <p:embed/>
                </p:oleObj>
              </mc:Choice>
              <mc:Fallback>
                <p:oleObj name="Image" r:id="rId3" imgW="2007766" imgH="1829217" progId="Photoshop.Image.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2209800"/>
                        <a:ext cx="3352800" cy="305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Before you get started…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0000"/>
                </a:solidFill>
                <a:latin typeface="Comic Sans MS" pitchFamily="66" charset="0"/>
              </a:rPr>
              <a:t>REMEMBER</a:t>
            </a:r>
            <a:r>
              <a:rPr lang="en-US" smtClean="0">
                <a:latin typeface="Comic Sans MS" pitchFamily="66" charset="0"/>
              </a:rPr>
              <a:t>: </a:t>
            </a:r>
            <a:r>
              <a:rPr lang="en-US" smtClean="0">
                <a:solidFill>
                  <a:srgbClr val="0000FF"/>
                </a:solidFill>
                <a:latin typeface="Comic Sans MS" pitchFamily="66" charset="0"/>
              </a:rPr>
              <a:t>Take your time and follow directions carefully!!</a:t>
            </a:r>
            <a:r>
              <a:rPr lang="en-US" smtClean="0"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endParaRPr lang="en-US" smtClean="0">
              <a:latin typeface="Comic Sans MS" pitchFamily="66" charset="0"/>
            </a:endParaRPr>
          </a:p>
          <a:p>
            <a:pPr eaLnBrk="1" hangingPunct="1"/>
            <a:r>
              <a:rPr lang="en-US" u="sng" smtClean="0">
                <a:latin typeface="Comic Sans MS" pitchFamily="66" charset="0"/>
              </a:rPr>
              <a:t>Clean up</a:t>
            </a:r>
            <a:r>
              <a:rPr lang="en-US" smtClean="0">
                <a:latin typeface="Comic Sans MS" pitchFamily="66" charset="0"/>
              </a:rPr>
              <a:t> lab bench when done so we can move to the next activity!! </a:t>
            </a:r>
          </a:p>
          <a:p>
            <a:pPr lvl="1" eaLnBrk="1" hangingPunct="1"/>
            <a:r>
              <a:rPr lang="en-US" smtClean="0">
                <a:latin typeface="Comic Sans MS" pitchFamily="66" charset="0"/>
              </a:rPr>
              <a:t>Make sure there is no water around</a:t>
            </a:r>
          </a:p>
          <a:p>
            <a:pPr eaLnBrk="1" hangingPunct="1"/>
            <a:endParaRPr lang="en-US" smtClean="0">
              <a:latin typeface="Comic Sans MS" pitchFamily="66" charset="0"/>
            </a:endParaRPr>
          </a:p>
          <a:p>
            <a:pPr eaLnBrk="1" hangingPunct="1"/>
            <a:r>
              <a:rPr lang="en-US" smtClean="0">
                <a:latin typeface="Comic Sans MS" pitchFamily="66" charset="0"/>
              </a:rPr>
              <a:t>Most importantly:  </a:t>
            </a:r>
            <a:r>
              <a:rPr lang="en-US" smtClean="0">
                <a:solidFill>
                  <a:srgbClr val="FF0000"/>
                </a:solidFill>
                <a:latin typeface="Comic Sans MS" pitchFamily="66" charset="0"/>
              </a:rPr>
              <a:t>H</a:t>
            </a:r>
            <a:r>
              <a:rPr lang="en-US" smtClean="0">
                <a:solidFill>
                  <a:srgbClr val="0000FF"/>
                </a:solidFill>
                <a:latin typeface="Comic Sans MS" pitchFamily="66" charset="0"/>
              </a:rPr>
              <a:t>A</a:t>
            </a:r>
            <a:r>
              <a:rPr lang="en-US" smtClean="0">
                <a:solidFill>
                  <a:schemeClr val="folHlink"/>
                </a:solidFill>
                <a:latin typeface="Comic Sans MS" pitchFamily="66" charset="0"/>
              </a:rPr>
              <a:t>V</a:t>
            </a:r>
            <a:r>
              <a:rPr lang="en-US" smtClean="0">
                <a:solidFill>
                  <a:srgbClr val="FFFF00"/>
                </a:solidFill>
                <a:latin typeface="Comic Sans MS" pitchFamily="66" charset="0"/>
              </a:rPr>
              <a:t>E</a:t>
            </a:r>
            <a:r>
              <a:rPr lang="en-US" smtClean="0">
                <a:latin typeface="Comic Sans MS" pitchFamily="66" charset="0"/>
              </a:rPr>
              <a:t> </a:t>
            </a:r>
            <a:r>
              <a:rPr lang="en-US" smtClean="0">
                <a:solidFill>
                  <a:srgbClr val="FF0000"/>
                </a:solidFill>
                <a:latin typeface="Comic Sans MS" pitchFamily="66" charset="0"/>
              </a:rPr>
              <a:t>F</a:t>
            </a:r>
            <a:r>
              <a:rPr lang="en-US" smtClean="0">
                <a:solidFill>
                  <a:srgbClr val="0000FF"/>
                </a:solidFill>
                <a:latin typeface="Comic Sans MS" pitchFamily="66" charset="0"/>
              </a:rPr>
              <a:t>U</a:t>
            </a:r>
            <a:r>
              <a:rPr lang="en-US" smtClean="0">
                <a:solidFill>
                  <a:schemeClr val="folHlink"/>
                </a:solidFill>
                <a:latin typeface="Comic Sans MS" pitchFamily="66" charset="0"/>
              </a:rPr>
              <a:t>N</a:t>
            </a:r>
            <a:r>
              <a:rPr lang="en-US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en-US" smtClean="0">
              <a:latin typeface="Comic Sans MS" pitchFamily="66" charset="0"/>
            </a:endParaRPr>
          </a:p>
        </p:txBody>
      </p:sp>
      <p:pic>
        <p:nvPicPr>
          <p:cNvPr id="29700" name="Picture 8" descr="d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495800"/>
            <a:ext cx="14287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Comic Sans MS" pitchFamily="66" charset="0"/>
              </a:rPr>
              <a:t>DNA in My Food???</a:t>
            </a:r>
            <a:br>
              <a:rPr lang="en-US" altLang="en-US" smtClean="0">
                <a:latin typeface="Comic Sans MS" pitchFamily="66" charset="0"/>
              </a:rPr>
            </a:br>
            <a:r>
              <a:rPr lang="en-US" altLang="en-US" sz="2800" smtClean="0">
                <a:latin typeface="Comic Sans MS" pitchFamily="66" charset="0"/>
              </a:rPr>
              <a:t>Results</a:t>
            </a:r>
            <a:endParaRPr lang="en-US" alt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05000"/>
            <a:ext cx="3810000" cy="41148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latin typeface="Comic Sans MS" pitchFamily="66" charset="0"/>
              </a:rPr>
              <a:t>You can watch the white DNA precipitate out into the alcohol layer.  DNA has the appearance of white, stringy mucus.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7315200" y="6389688"/>
            <a:ext cx="1717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>
                <a:latin typeface="Comic Sans MS" pitchFamily="66" charset="0"/>
              </a:rPr>
              <a:t>DNA Extraction</a:t>
            </a:r>
            <a:endParaRPr lang="en-US" altLang="en-US" sz="1600">
              <a:latin typeface="Times New Roman" pitchFamily="18" charset="0"/>
            </a:endParaRPr>
          </a:p>
        </p:txBody>
      </p:sp>
      <p:graphicFrame>
        <p:nvGraphicFramePr>
          <p:cNvPr id="30725" name="Object 5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378450" y="1600200"/>
          <a:ext cx="2946400" cy="402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7" name="Image" r:id="rId3" imgW="1499471" imgH="1969643" progId="Photoshop.Image.5">
                  <p:embed/>
                </p:oleObj>
              </mc:Choice>
              <mc:Fallback>
                <p:oleObj name="Image" r:id="rId3" imgW="1499471" imgH="1969643" progId="Photoshop.Image.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8450" y="1600200"/>
                        <a:ext cx="2946400" cy="402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209800" y="1066800"/>
            <a:ext cx="4000500" cy="5006975"/>
          </a:xfrm>
          <a:prstGeom prst="rect">
            <a:avLst/>
          </a:prstGeom>
          <a:solidFill>
            <a:srgbClr val="DDDDDD"/>
          </a:solidFill>
          <a:ln w="3810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sz="2000">
                <a:solidFill>
                  <a:srgbClr val="000066"/>
                </a:solidFill>
                <a:latin typeface="Comic Sans MS" pitchFamily="66" charset="0"/>
              </a:rPr>
              <a:t>Determines characteristics of all living organisms</a:t>
            </a:r>
          </a:p>
          <a:p>
            <a:pPr>
              <a:buFontTx/>
              <a:buChar char="•"/>
            </a:pPr>
            <a:endParaRPr lang="en-US" altLang="en-US" sz="200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buFontTx/>
              <a:buChar char="•"/>
            </a:pPr>
            <a:r>
              <a:rPr lang="en-US" altLang="en-US" sz="2000">
                <a:solidFill>
                  <a:srgbClr val="000066"/>
                </a:solidFill>
                <a:latin typeface="Comic Sans MS" pitchFamily="66" charset="0"/>
              </a:rPr>
              <a:t>Composed of a </a:t>
            </a:r>
            <a:r>
              <a:rPr lang="en-US" altLang="en-US" sz="2000" i="1">
                <a:solidFill>
                  <a:srgbClr val="000066"/>
                </a:solidFill>
                <a:latin typeface="Comic Sans MS" pitchFamily="66" charset="0"/>
              </a:rPr>
              <a:t>four</a:t>
            </a:r>
            <a:r>
              <a:rPr lang="en-US" altLang="en-US" sz="2000">
                <a:solidFill>
                  <a:srgbClr val="000066"/>
                </a:solidFill>
                <a:latin typeface="Comic Sans MS" pitchFamily="66" charset="0"/>
              </a:rPr>
              <a:t>-letter nucleotide/molecule alphabet referred to as A, T, C, and G.</a:t>
            </a:r>
          </a:p>
          <a:p>
            <a:pPr>
              <a:buFontTx/>
              <a:buChar char="•"/>
            </a:pPr>
            <a:endParaRPr lang="en-US" altLang="en-US" sz="200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buFontTx/>
              <a:buChar char="•"/>
            </a:pPr>
            <a:r>
              <a:rPr lang="en-US" altLang="en-US" sz="2000">
                <a:solidFill>
                  <a:srgbClr val="000066"/>
                </a:solidFill>
                <a:latin typeface="Comic Sans MS" pitchFamily="66" charset="0"/>
              </a:rPr>
              <a:t>Order of the alphabet determines the characteristics of the living organism, much like the order of letters in our alphabet determines the words.</a:t>
            </a:r>
          </a:p>
          <a:p>
            <a:endParaRPr lang="en-US" altLang="en-US" sz="2000">
              <a:solidFill>
                <a:srgbClr val="000066"/>
              </a:solidFill>
              <a:latin typeface="Comic Sans MS" pitchFamily="66" charset="0"/>
            </a:endParaRPr>
          </a:p>
          <a:p>
            <a:pPr>
              <a:buFontTx/>
              <a:buChar char="•"/>
            </a:pPr>
            <a:r>
              <a:rPr lang="en-US" altLang="en-US" sz="2000">
                <a:solidFill>
                  <a:srgbClr val="000066"/>
                </a:solidFill>
                <a:latin typeface="Comic Sans MS" pitchFamily="66" charset="0"/>
              </a:rPr>
              <a:t>Each cell in the human body contains &gt;3 BILLION letters.</a:t>
            </a: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3733800" y="114300"/>
            <a:ext cx="51054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0066"/>
                </a:solidFill>
                <a:latin typeface="Arial Black"/>
              </a:rPr>
              <a:t>The Blueprint of Life</a:t>
            </a:r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666750" y="76200"/>
            <a:ext cx="2076450" cy="673100"/>
            <a:chOff x="1812" y="176"/>
            <a:chExt cx="2134" cy="424"/>
          </a:xfrm>
        </p:grpSpPr>
        <p:sp>
          <p:nvSpPr>
            <p:cNvPr id="4101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828" y="192"/>
              <a:ext cx="2118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0066"/>
                  </a:solidFill>
                  <a:latin typeface="Arial Black"/>
                </a:rPr>
                <a:t>DNA</a:t>
              </a:r>
            </a:p>
          </p:txBody>
        </p:sp>
        <p:sp>
          <p:nvSpPr>
            <p:cNvPr id="4102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812" y="176"/>
              <a:ext cx="2118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99CCFF"/>
                  </a:solidFill>
                  <a:latin typeface="Arial Black"/>
                </a:rPr>
                <a:t>DNA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2796" y="1056"/>
            <a:chExt cx="2964" cy="2172"/>
          </a:xfrm>
        </p:grpSpPr>
        <p:pic>
          <p:nvPicPr>
            <p:cNvPr id="5126" name="Picture 3" descr="duke2003mar3-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6" y="1056"/>
              <a:ext cx="1716" cy="2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7" name="Picture 4" descr="duke2003mar3-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0" y="1056"/>
              <a:ext cx="1260" cy="2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WordArt 5"/>
          <p:cNvSpPr>
            <a:spLocks noChangeArrowheads="1" noChangeShapeType="1" noTextEdit="1"/>
          </p:cNvSpPr>
          <p:nvPr/>
        </p:nvSpPr>
        <p:spPr bwMode="auto">
          <a:xfrm>
            <a:off x="304800" y="533400"/>
            <a:ext cx="6172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0066"/>
                </a:solidFill>
                <a:latin typeface="Arial Black"/>
              </a:rPr>
              <a:t>DNA, the Blueprint of Life</a:t>
            </a: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5410200" y="3011488"/>
            <a:ext cx="3533775" cy="3541712"/>
          </a:xfrm>
          <a:prstGeom prst="rect">
            <a:avLst/>
          </a:prstGeom>
          <a:solidFill>
            <a:srgbClr val="DDDDDD"/>
          </a:solidFill>
          <a:ln w="38100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3200">
                <a:solidFill>
                  <a:srgbClr val="000099"/>
                </a:solidFill>
                <a:latin typeface="Comic Sans MS" pitchFamily="66" charset="0"/>
              </a:rPr>
              <a:t>The </a:t>
            </a:r>
            <a:r>
              <a:rPr lang="en-US" altLang="en-US" sz="3200" b="1" i="1">
                <a:solidFill>
                  <a:srgbClr val="000099"/>
                </a:solidFill>
                <a:latin typeface="Comic Sans MS" pitchFamily="66" charset="0"/>
              </a:rPr>
              <a:t>only</a:t>
            </a:r>
            <a:r>
              <a:rPr lang="en-US" altLang="en-US" sz="3200" i="1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en-US" altLang="en-US" sz="3200">
                <a:solidFill>
                  <a:srgbClr val="000099"/>
                </a:solidFill>
                <a:latin typeface="Comic Sans MS" pitchFamily="66" charset="0"/>
              </a:rPr>
              <a:t>difference between living organisms is the amount and order of the DNA alphabet.</a:t>
            </a:r>
            <a:endParaRPr lang="en-US" altLang="en-US" sz="3200" i="1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5125" name="WordArt 7"/>
          <p:cNvSpPr>
            <a:spLocks noChangeArrowheads="1" noChangeShapeType="1" noTextEdit="1"/>
          </p:cNvSpPr>
          <p:nvPr/>
        </p:nvSpPr>
        <p:spPr bwMode="auto">
          <a:xfrm>
            <a:off x="228600" y="533400"/>
            <a:ext cx="6172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99CCFF"/>
                </a:solidFill>
                <a:latin typeface="Arial Black"/>
              </a:rPr>
              <a:t>DNA, the Blueprint of Life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76200" y="177800"/>
            <a:ext cx="906780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it-IT" sz="3200">
                <a:latin typeface="Comic Sans MS" pitchFamily="66" charset="0"/>
              </a:rPr>
              <a:t>DNA is like a fingerprint, in that it is unique to each individual and can be used to identify them, even though it is not visible to the naked eye.</a:t>
            </a:r>
          </a:p>
          <a:p>
            <a:endParaRPr lang="it-IT" sz="3200">
              <a:latin typeface="Comic Sans MS" pitchFamily="66" charset="0"/>
            </a:endParaRP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68500"/>
            <a:ext cx="609600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1485900" y="177800"/>
            <a:ext cx="6172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0066"/>
                </a:solidFill>
                <a:latin typeface="Arial Black"/>
              </a:rPr>
              <a:t>DNA, the Blueprint of Life</a:t>
            </a:r>
          </a:p>
        </p:txBody>
      </p:sp>
      <p:sp>
        <p:nvSpPr>
          <p:cNvPr id="7171" name="WordArt 3"/>
          <p:cNvSpPr>
            <a:spLocks noChangeArrowheads="1" noChangeShapeType="1" noTextEdit="1"/>
          </p:cNvSpPr>
          <p:nvPr/>
        </p:nvSpPr>
        <p:spPr bwMode="auto">
          <a:xfrm>
            <a:off x="1460500" y="152400"/>
            <a:ext cx="6172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99CCFF"/>
                </a:solidFill>
                <a:latin typeface="Arial Black"/>
              </a:rPr>
              <a:t>DNA, the Blueprint of Life</a:t>
            </a:r>
          </a:p>
        </p:txBody>
      </p:sp>
      <p:pic>
        <p:nvPicPr>
          <p:cNvPr id="7172" name="Picture 4" descr="jgi-crop2003jan4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066800"/>
            <a:ext cx="4738687" cy="547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1park2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828800"/>
            <a:ext cx="6400800" cy="5013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4343400" y="228600"/>
            <a:ext cx="4648200" cy="4267200"/>
          </a:xfrm>
          <a:prstGeom prst="cloudCallout">
            <a:avLst>
              <a:gd name="adj1" fmla="val -73463"/>
              <a:gd name="adj2" fmla="val 4611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/>
            <a:endParaRPr lang="en-US" altLang="en-US" sz="4400">
              <a:latin typeface="Comic Sans MS" pitchFamily="66" charset="0"/>
            </a:endParaRPr>
          </a:p>
          <a:p>
            <a:pPr algn="ctr" eaLnBrk="0" hangingPunct="0"/>
            <a:r>
              <a:rPr lang="en-US" altLang="en-US" sz="4400">
                <a:latin typeface="Comic Sans MS" pitchFamily="66" charset="0"/>
              </a:rPr>
              <a:t>Where do you find DNA?</a:t>
            </a:r>
            <a:r>
              <a:rPr lang="en-US" altLang="en-US" sz="2400">
                <a:latin typeface="Times New Roman" pitchFamily="18" charset="0"/>
              </a:rPr>
              <a:t> </a:t>
            </a:r>
          </a:p>
          <a:p>
            <a:pPr eaLnBrk="0" hangingPunct="0"/>
            <a:endParaRPr lang="en-US" altLang="en-US" sz="2400">
              <a:latin typeface="Times New Roman" pitchFamily="18" charset="0"/>
            </a:endParaRPr>
          </a:p>
          <a:p>
            <a:pPr algn="ctr" eaLnBrk="0" hangingPunct="0"/>
            <a:endParaRPr lang="it-IT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17563"/>
            <a:ext cx="6553200" cy="261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3781425"/>
            <a:ext cx="5688013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na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0" y="1638300"/>
            <a:ext cx="508000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3786188" y="95250"/>
            <a:ext cx="1533525" cy="819150"/>
            <a:chOff x="2385" y="36"/>
            <a:chExt cx="966" cy="516"/>
          </a:xfrm>
        </p:grpSpPr>
        <p:sp>
          <p:nvSpPr>
            <p:cNvPr id="10246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409" y="60"/>
              <a:ext cx="942" cy="4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0066"/>
                  </a:solidFill>
                  <a:latin typeface="Arial Black"/>
                </a:rPr>
                <a:t>Cell</a:t>
              </a:r>
            </a:p>
          </p:txBody>
        </p:sp>
        <p:sp>
          <p:nvSpPr>
            <p:cNvPr id="10247" name="WordArt 5"/>
            <p:cNvSpPr>
              <a:spLocks noChangeArrowheads="1" noChangeShapeType="1" noTextEdit="1"/>
            </p:cNvSpPr>
            <p:nvPr/>
          </p:nvSpPr>
          <p:spPr bwMode="auto">
            <a:xfrm>
              <a:off x="2385" y="36"/>
              <a:ext cx="942" cy="4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99CCFF"/>
                  </a:solidFill>
                  <a:latin typeface="Arial Black"/>
                </a:rPr>
                <a:t>Cell</a:t>
              </a:r>
            </a:p>
          </p:txBody>
        </p:sp>
      </p:grpSp>
      <p:pic>
        <p:nvPicPr>
          <p:cNvPr id="10244" name="Picture 6" descr="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400"/>
            <a:ext cx="4419600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AutoShape 7">
            <a:hlinkClick r:id="rId4" action="ppaction://hlinkfile" highlightClick="1"/>
          </p:cNvPr>
          <p:cNvSpPr>
            <a:spLocks noChangeArrowheads="1"/>
          </p:cNvSpPr>
          <p:nvPr/>
        </p:nvSpPr>
        <p:spPr bwMode="auto">
          <a:xfrm>
            <a:off x="8077200" y="5943600"/>
            <a:ext cx="738188" cy="509588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4.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3.5|3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3.3|6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0.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806</Words>
  <Application>Microsoft Office PowerPoint</Application>
  <PresentationFormat>On-screen Show (4:3)</PresentationFormat>
  <Paragraphs>94</Paragraphs>
  <Slides>29</Slides>
  <Notes>3</Notes>
  <HiddenSlides>3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Default Design</vt:lpstr>
      <vt:lpstr>Image</vt:lpstr>
      <vt:lpstr>Immagine bitmap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DNA in My Food???</vt:lpstr>
      <vt:lpstr>PowerPoint Presentation</vt:lpstr>
      <vt:lpstr>PowerPoint Presentation</vt:lpstr>
      <vt:lpstr>DNA in My Food??? Step 1</vt:lpstr>
      <vt:lpstr>DNA in My Food??? Step 1 (cont.)</vt:lpstr>
      <vt:lpstr>DNA in My Food???  Step 2</vt:lpstr>
      <vt:lpstr>DNA in My Food???  Step 2 (cont.)</vt:lpstr>
      <vt:lpstr>DNA in My Food???  Step 3</vt:lpstr>
      <vt:lpstr>DNA in My Food???  Step 4</vt:lpstr>
      <vt:lpstr>DNA in My Food???  Step 5</vt:lpstr>
      <vt:lpstr>DNA in My Food???  Step 6</vt:lpstr>
      <vt:lpstr>DNA in My Food???  Step 7</vt:lpstr>
      <vt:lpstr>DNA in My Food???  Step 8</vt:lpstr>
      <vt:lpstr>Before you get started…</vt:lpstr>
      <vt:lpstr>DNA in My Food??? Results</vt:lpstr>
    </vt:vector>
  </TitlesOfParts>
  <Company>University of Georgia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Environmental Health Science</dc:creator>
  <cp:lastModifiedBy>Allen Talbert</cp:lastModifiedBy>
  <cp:revision>11</cp:revision>
  <dcterms:created xsi:type="dcterms:W3CDTF">2003-10-15T01:15:00Z</dcterms:created>
  <dcterms:modified xsi:type="dcterms:W3CDTF">2012-02-01T21:03:06Z</dcterms:modified>
</cp:coreProperties>
</file>